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Default Extension="wdp" ContentType="image/vnd.ms-photo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Default Extension="bin" ContentType="application/vnd.openxmlformats-officedocument.oleObject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78" r:id="rId3"/>
    <p:sldId id="257" r:id="rId4"/>
    <p:sldId id="260" r:id="rId5"/>
    <p:sldId id="262" r:id="rId6"/>
    <p:sldId id="263" r:id="rId7"/>
    <p:sldId id="264" r:id="rId8"/>
    <p:sldId id="265" r:id="rId9"/>
    <p:sldId id="266" r:id="rId10"/>
    <p:sldId id="274" r:id="rId11"/>
    <p:sldId id="269" r:id="rId12"/>
    <p:sldId id="273" r:id="rId13"/>
    <p:sldId id="281" r:id="rId14"/>
    <p:sldId id="279" r:id="rId15"/>
    <p:sldId id="280" r:id="rId16"/>
    <p:sldId id="270" r:id="rId17"/>
    <p:sldId id="275" r:id="rId18"/>
    <p:sldId id="283" r:id="rId19"/>
    <p:sldId id="276" r:id="rId20"/>
    <p:sldId id="277" r:id="rId21"/>
    <p:sldId id="282" r:id="rId22"/>
    <p:sldId id="284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97FF"/>
    <a:srgbClr val="FFCC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43" autoAdjust="0"/>
    <p:restoredTop sz="94660"/>
  </p:normalViewPr>
  <p:slideViewPr>
    <p:cSldViewPr snapToGrid="0">
      <p:cViewPr varScale="1">
        <p:scale>
          <a:sx n="73" d="100"/>
          <a:sy n="73" d="100"/>
        </p:scale>
        <p:origin x="-45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image" Target="../media/image33.wmf"/><Relationship Id="rId1" Type="http://schemas.openxmlformats.org/officeDocument/2006/relationships/image" Target="../media/image32.wmf"/><Relationship Id="rId4" Type="http://schemas.openxmlformats.org/officeDocument/2006/relationships/image" Target="../media/image35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3.wmf"/><Relationship Id="rId1" Type="http://schemas.openxmlformats.org/officeDocument/2006/relationships/image" Target="../media/image42.wmf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wmf>
</file>

<file path=ppt/media/image33.wmf>
</file>

<file path=ppt/media/image34.wmf>
</file>

<file path=ppt/media/image35.wmf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wmf>
</file>

<file path=ppt/media/image43.wmf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855297-CF1E-45E8-8E4F-5CDE866D8EC3}" type="datetimeFigureOut">
              <a:rPr lang="ru-RU" smtClean="0"/>
              <a:pPr/>
              <a:t>27.06.2020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C63D4-E33D-4C29-9FD0-A625B030C8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639241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C63D4-E33D-4C29-9FD0-A625B030C8AB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701271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C63D4-E33D-4C29-9FD0-A625B030C8AB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26048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C63D4-E33D-4C29-9FD0-A625B030C8AB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775484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5D1A7-863A-4B34-BDB8-E03726E1D0AF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5C0A7-0158-4A03-9AA9-E32166AFEC24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D7171-CC6B-418B-B21C-194D5961D250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EC767-EE79-4717-A6DF-995CF2CF310A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4B0-20EA-4092-B51B-C0DFC0B15707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084C4-2C34-454C-952F-21E16925CFF0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344F8-919C-4F2B-A036-7656DFA60106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9565-9EFE-4906-BBC0-C23479192C9F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33AA0-5DB6-406C-B170-FB0EECD7A0F3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4724A-EEE7-4532-B6CB-D830646C8D07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9E9A5-0A16-4B30-B022-D5EB76A88AD8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A84BB-3FD6-4030-9E12-7EB115FE6E9B}" type="datetime1">
              <a:rPr lang="ru-RU" smtClean="0"/>
              <a:pPr/>
              <a:t>27.06.2020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CFF7B-0343-4985-9DFF-7EAD45D70663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36.png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10" Type="http://schemas.openxmlformats.org/officeDocument/2006/relationships/image" Target="../media/image39.png"/><Relationship Id="rId4" Type="http://schemas.openxmlformats.org/officeDocument/2006/relationships/oleObject" Target="../embeddings/oleObject2.bin"/><Relationship Id="rId9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oleObject" Target="../embeddings/oleObject5.bin"/><Relationship Id="rId7" Type="http://schemas.openxmlformats.org/officeDocument/2006/relationships/image" Target="../media/image46.png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oleObject" Target="../embeddings/oleObject6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jpeg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jpe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jpeg"/><Relationship Id="rId5" Type="http://schemas.openxmlformats.org/officeDocument/2006/relationships/image" Target="../media/image30.png"/><Relationship Id="rId4" Type="http://schemas.openxmlformats.org/officeDocument/2006/relationships/image" Target="../media/image2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696532" y="23018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Мониторинг транспортных средств по всем направлениям дорожного узла в видеопотоке реального времени с помощью нейронной сети </a:t>
            </a:r>
            <a:r>
              <a:rPr lang="ru-RU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YOLOv3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1974760" y="315936"/>
            <a:ext cx="795914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науки и высшего образования Российской Федерации</a:t>
            </a:r>
          </a:p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ФГАОУ ВО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«Южно-Уральский государственный университет (НИУ)»</a:t>
            </a:r>
          </a:p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естественных и точных наук</a:t>
            </a:r>
          </a:p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Факультет математики, механики и компьютерных технологий</a:t>
            </a:r>
          </a:p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прикладной математики и программирования</a:t>
            </a:r>
          </a:p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Направление подготовки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01.03.02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«Прикладная математика и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информатика»</a:t>
            </a:r>
          </a:p>
        </p:txBody>
      </p:sp>
      <p:sp>
        <p:nvSpPr>
          <p:cNvPr id="20" name="Прямоугольник 19"/>
          <p:cNvSpPr/>
          <p:nvPr/>
        </p:nvSpPr>
        <p:spPr>
          <a:xfrm>
            <a:off x="8399170" y="3859041"/>
            <a:ext cx="266378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доцент кафедры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ПМиП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Т. В. Карпета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 работы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группы ЕТ-412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К. В. Хазюков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4761962" y="6278124"/>
            <a:ext cx="23847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Челябинск, 2020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>
            <a:off x="506632" y="1190875"/>
            <a:ext cx="3157220" cy="3828257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Замещающее содержимое 4">
            <a:hlinkClick r:id="" action="ppaction://ole?verb=0"/>
          </p:cNvPr>
          <p:cNvGraphicFramePr>
            <a:graphicFrameLocks noGrp="1" noChangeAspect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xmlns="" val="635841525"/>
              </p:ext>
            </p:extLst>
          </p:nvPr>
        </p:nvGraphicFramePr>
        <p:xfrm>
          <a:off x="592976" y="2023730"/>
          <a:ext cx="2756310" cy="641094"/>
        </p:xfrm>
        <a:graphic>
          <a:graphicData uri="http://schemas.openxmlformats.org/presentationml/2006/ole">
            <p:oleObj spid="_x0000_s2425" name="Уравнение" r:id="rId3" imgW="1968480" imgH="457200" progId="">
              <p:embed/>
            </p:oleObj>
          </a:graphicData>
        </a:graphic>
      </p:graphicFrame>
      <p:sp>
        <p:nvSpPr>
          <p:cNvPr id="16" name="Текстовое поле 15"/>
          <p:cNvSpPr txBox="1"/>
          <p:nvPr/>
        </p:nvSpPr>
        <p:spPr>
          <a:xfrm>
            <a:off x="1137186" y="1343276"/>
            <a:ext cx="18961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Классификация</a:t>
            </a:r>
            <a:endParaRPr lang="ru-RU" altLang="en-US" sz="2000" dirty="0"/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3833715" y="1190875"/>
            <a:ext cx="4312920" cy="382825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20" name="Текстовое поле 19"/>
          <p:cNvSpPr txBox="1"/>
          <p:nvPr/>
        </p:nvSpPr>
        <p:spPr>
          <a:xfrm>
            <a:off x="5144990" y="1343276"/>
            <a:ext cx="169100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Локализация</a:t>
            </a:r>
            <a:endParaRPr lang="ru-RU" altLang="en-US" sz="2000" dirty="0"/>
          </a:p>
        </p:txBody>
      </p:sp>
      <p:graphicFrame>
        <p:nvGraphicFramePr>
          <p:cNvPr id="21" name="Замещающее содержимое 20">
            <a:hlinkClick r:id="" action="ppaction://ole?verb=0"/>
          </p:cNvPr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xmlns="" val="643633666"/>
              </p:ext>
            </p:extLst>
          </p:nvPr>
        </p:nvGraphicFramePr>
        <p:xfrm>
          <a:off x="4080014" y="1721579"/>
          <a:ext cx="3818749" cy="1277792"/>
        </p:xfrm>
        <a:graphic>
          <a:graphicData uri="http://schemas.openxmlformats.org/presentationml/2006/ole">
            <p:oleObj spid="_x0000_s2426" name="Уравнение" r:id="rId4" imgW="2882880" imgH="965160" progId="">
              <p:embed/>
            </p:oleObj>
          </a:graphicData>
        </a:graphic>
      </p:graphicFrame>
      <p:sp>
        <p:nvSpPr>
          <p:cNvPr id="24" name="Скругленный прямоугольник 23"/>
          <p:cNvSpPr/>
          <p:nvPr/>
        </p:nvSpPr>
        <p:spPr>
          <a:xfrm>
            <a:off x="8316498" y="1190876"/>
            <a:ext cx="3319780" cy="3828254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graphicFrame>
        <p:nvGraphicFramePr>
          <p:cNvPr id="25" name="Объект 2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384663255"/>
              </p:ext>
            </p:extLst>
          </p:nvPr>
        </p:nvGraphicFramePr>
        <p:xfrm>
          <a:off x="8610601" y="2023729"/>
          <a:ext cx="2312096" cy="698549"/>
        </p:xfrm>
        <a:graphic>
          <a:graphicData uri="http://schemas.openxmlformats.org/presentationml/2006/ole">
            <p:oleObj spid="_x0000_s2427" name="Уравнение" r:id="rId5" imgW="1549080" imgH="469800" progId="">
              <p:embed/>
            </p:oleObj>
          </a:graphicData>
        </a:graphic>
      </p:graphicFrame>
      <p:sp>
        <p:nvSpPr>
          <p:cNvPr id="27" name="Текстовое поле 26"/>
          <p:cNvSpPr txBox="1"/>
          <p:nvPr/>
        </p:nvSpPr>
        <p:spPr>
          <a:xfrm>
            <a:off x="9161841" y="1343276"/>
            <a:ext cx="17608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Уверенность</a:t>
            </a:r>
            <a:endParaRPr lang="ru-RU" altLang="en-US" sz="2000" dirty="0"/>
          </a:p>
        </p:txBody>
      </p:sp>
      <p:sp>
        <p:nvSpPr>
          <p:cNvPr id="28" name="Заголовок 1"/>
          <p:cNvSpPr>
            <a:spLocks noGrp="1"/>
          </p:cNvSpPr>
          <p:nvPr/>
        </p:nvSpPr>
        <p:spPr>
          <a:xfrm>
            <a:off x="2092325" y="314325"/>
            <a:ext cx="926211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Функция потерь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Скругленный прямоугольник 32"/>
          <p:cNvSpPr/>
          <p:nvPr/>
        </p:nvSpPr>
        <p:spPr>
          <a:xfrm>
            <a:off x="3938021" y="5385846"/>
            <a:ext cx="4102735" cy="1245553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graphicFrame>
        <p:nvGraphicFramePr>
          <p:cNvPr id="34" name="Объект 3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94133171"/>
              </p:ext>
            </p:extLst>
          </p:nvPr>
        </p:nvGraphicFramePr>
        <p:xfrm>
          <a:off x="4792663" y="5722938"/>
          <a:ext cx="2393950" cy="474662"/>
        </p:xfrm>
        <a:graphic>
          <a:graphicData uri="http://schemas.openxmlformats.org/presentationml/2006/ole">
            <p:oleObj spid="_x0000_s2428" name="Уравнение" r:id="rId6" imgW="1218960" imgH="241200" progId="">
              <p:embed/>
            </p:oleObj>
          </a:graphicData>
        </a:graphic>
      </p:graphicFrame>
      <p:cxnSp>
        <p:nvCxnSpPr>
          <p:cNvPr id="37" name="Соединительная линия уступом 36"/>
          <p:cNvCxnSpPr>
            <a:stCxn id="4" idx="2"/>
            <a:endCxn id="33" idx="1"/>
          </p:cNvCxnSpPr>
          <p:nvPr/>
        </p:nvCxnSpPr>
        <p:spPr>
          <a:xfrm rot="16200000" flipH="1">
            <a:off x="2516886" y="4587487"/>
            <a:ext cx="989491" cy="1852779"/>
          </a:xfrm>
          <a:prstGeom prst="bentConnector2">
            <a:avLst/>
          </a:prstGeom>
          <a:ln w="28575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Соединительная линия уступом 38"/>
          <p:cNvCxnSpPr>
            <a:stCxn id="17" idx="2"/>
            <a:endCxn id="33" idx="0"/>
          </p:cNvCxnSpPr>
          <p:nvPr/>
        </p:nvCxnSpPr>
        <p:spPr>
          <a:xfrm rot="5400000">
            <a:off x="5806426" y="5202096"/>
            <a:ext cx="366713" cy="786"/>
          </a:xfrm>
          <a:prstGeom prst="bentConnector3">
            <a:avLst>
              <a:gd name="adj1" fmla="val 50000"/>
            </a:avLst>
          </a:prstGeom>
          <a:ln w="28575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Соединительная линия уступом 39"/>
          <p:cNvCxnSpPr>
            <a:stCxn id="24" idx="2"/>
            <a:endCxn id="33" idx="3"/>
          </p:cNvCxnSpPr>
          <p:nvPr/>
        </p:nvCxnSpPr>
        <p:spPr>
          <a:xfrm rot="5400000">
            <a:off x="8513826" y="4546060"/>
            <a:ext cx="989493" cy="1935632"/>
          </a:xfrm>
          <a:prstGeom prst="bentConnector2">
            <a:avLst/>
          </a:prstGeom>
          <a:ln w="28575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43" name="Текстовое поле 15"/>
              <p:cNvSpPr txBox="1"/>
              <p:nvPr/>
            </p:nvSpPr>
            <p:spPr>
              <a:xfrm>
                <a:off x="592976" y="2920791"/>
                <a:ext cx="2942966" cy="162871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ru-RU" altLang="en-US" sz="1600" b="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где </a:t>
                </a:r>
              </a:p>
              <a:p>
                <a:r>
                  <a:rPr lang="ru-RU" altLang="en-US" sz="1600" b="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alt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en-US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условная вероятность класса </a:t>
                </a:r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c </a:t>
                </a:r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в ячейке </a:t>
                </a:r>
                <a14:m>
                  <m:oMath xmlns:m="http://schemas.openxmlformats.org/officeDocument/2006/math">
                    <m:r>
                      <a:rPr lang="en-US" alt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;</a:t>
                </a:r>
              </a:p>
              <a:p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alt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e>
                      <m:sub>
                        <m: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𝑜𝑏𝑗</m:t>
                        </m:r>
                      </m:sup>
                    </m:sSubSup>
                    <m:r>
                      <a:rPr lang="ru-RU" alt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если объект в ячейке</a:t>
                </a:r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иначе</a:t>
                </a:r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;</a:t>
                </a:r>
              </a:p>
              <a:p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alt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</m:sSub>
                    <m:r>
                      <a:rPr lang="en-US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–</m:t>
                    </m:r>
                  </m:oMath>
                </a14:m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ошибка классификации</a:t>
                </a:r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.</a:t>
                </a:r>
                <a:endParaRPr lang="ru-RU" altLang="en-US" sz="1600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3" name="Текстовое поле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976" y="2920791"/>
                <a:ext cx="2942966" cy="1628716"/>
              </a:xfrm>
              <a:prstGeom prst="rect">
                <a:avLst/>
              </a:prstGeom>
              <a:blipFill rotWithShape="0">
                <a:blip r:embed="rId7" cstate="print"/>
                <a:stretch>
                  <a:fillRect l="-1035" t="-1124" r="-207" b="-41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52" name="Текстовое поле 15"/>
              <p:cNvSpPr txBox="1"/>
              <p:nvPr/>
            </p:nvSpPr>
            <p:spPr>
              <a:xfrm>
                <a:off x="3984642" y="2919059"/>
                <a:ext cx="4056114" cy="187865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ru-RU" altLang="en-US" sz="1400" b="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где</a:t>
                </a:r>
              </a:p>
              <a:p>
                <a:r>
                  <a:rPr lang="ru-RU" altLang="en-US" sz="140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alt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en-US" alt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acc>
                      <m:accPr>
                        <m:chr m:val="̃"/>
                        <m:ctrlPr>
                          <a:rPr lang="en-US" alt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alt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</m:oMath>
                </a14:m>
                <a:r>
                  <a:rPr lang="en-US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координаты ограничивающего прямоугольника</a:t>
                </a:r>
                <a:r>
                  <a:rPr lang="en-US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;</a:t>
                </a:r>
              </a:p>
              <a:p>
                <a:r>
                  <a:rPr lang="ru-RU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alt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en-US" alt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acc>
                      <m:accPr>
                        <m:chr m:val="̃"/>
                        <m:ctrlPr>
                          <a:rPr lang="en-US" alt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alt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en-U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</m:oMath>
                </a14:m>
                <a:r>
                  <a:rPr lang="en-US" altLang="en-US" sz="140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размеры ограничивающего </a:t>
                </a:r>
                <a:r>
                  <a:rPr lang="ru-RU" altLang="en-US" sz="140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прямоугольника</a:t>
                </a:r>
                <a:r>
                  <a:rPr lang="en-US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;</a:t>
                </a:r>
                <a:endParaRPr lang="en-US" altLang="en-US" sz="1400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e>
                      <m:sub>
                        <m:r>
                          <a:rPr lang="en-US" alt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𝑐𝑜𝑜𝑟𝑑</m:t>
                        </m:r>
                      </m:sub>
                    </m:sSub>
                  </m:oMath>
                </a14:m>
                <a:r>
                  <a:rPr lang="en-US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– </a:t>
                </a:r>
                <a:r>
                  <a:rPr lang="ru-RU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коэффициент увеличения веса ошибки</a:t>
                </a:r>
                <a:r>
                  <a:rPr lang="en-US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;</a:t>
                </a:r>
                <a:endParaRPr lang="en-US" altLang="en-US" sz="1400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altLang="en-US" sz="1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e>
                      <m:sub>
                        <m:r>
                          <a:rPr lang="en-US" alt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𝑜𝑏𝑗</m:t>
                        </m:r>
                      </m:sup>
                    </m:sSubSup>
                    <m:r>
                      <a:rPr lang="ru-RU" alt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ru-RU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ru-RU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если объект в ячейке</a:t>
                </a:r>
                <a:r>
                  <a:rPr lang="en-US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ru-RU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иначе</a:t>
                </a:r>
                <a:r>
                  <a:rPr lang="en-US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;</a:t>
                </a:r>
              </a:p>
              <a:p>
                <a:r>
                  <a:rPr lang="ru-RU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altLang="en-US" sz="1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sub>
                    </m:sSub>
                    <m:r>
                      <a:rPr lang="en-US" alt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–</m:t>
                    </m:r>
                  </m:oMath>
                </a14:m>
                <a:r>
                  <a:rPr lang="en-US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altLang="en-US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ошибка локализации</a:t>
                </a:r>
                <a:r>
                  <a:rPr lang="en-US" altLang="en-US" sz="140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.</a:t>
                </a:r>
                <a:endParaRPr lang="ru-RU" altLang="en-US" sz="1400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2" name="Текстовое поле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4642" y="2919059"/>
                <a:ext cx="4056114" cy="1878656"/>
              </a:xfrm>
              <a:prstGeom prst="rect">
                <a:avLst/>
              </a:prstGeom>
              <a:blipFill rotWithShape="0">
                <a:blip r:embed="rId8" cstate="print"/>
                <a:stretch>
                  <a:fillRect l="-451" t="-649" b="-22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59" name="Текстовое поле 15"/>
              <p:cNvSpPr txBox="1"/>
              <p:nvPr/>
            </p:nvSpPr>
            <p:spPr>
              <a:xfrm>
                <a:off x="8392934" y="2919059"/>
                <a:ext cx="3054314" cy="140923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ru-RU" altLang="en-US" sz="1600" b="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где </a:t>
                </a:r>
              </a:p>
              <a:p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alt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</m:oMath>
                </a14:m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– </a:t>
                </a:r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показатель достоверности</a:t>
                </a:r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;</a:t>
                </a:r>
              </a:p>
              <a:p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alt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e>
                      <m:sub>
                        <m: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𝑜𝑏𝑗</m:t>
                        </m:r>
                      </m:sup>
                    </m:sSubSup>
                    <m:r>
                      <a:rPr lang="ru-RU" alt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если объект в ячейке</a:t>
                </a:r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иначе</a:t>
                </a:r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;</a:t>
                </a:r>
              </a:p>
              <a:p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alt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𝑝</m:t>
                        </m:r>
                      </m:sub>
                    </m:sSub>
                    <m:r>
                      <a:rPr lang="en-US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–</m:t>
                    </m:r>
                  </m:oMath>
                </a14:m>
                <a:r>
                  <a:rPr lang="en-US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altLang="en-US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ошибка уверенности</a:t>
                </a:r>
                <a:endParaRPr lang="ru-RU" altLang="en-US" sz="1600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9" name="Текстовое поле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2934" y="2919059"/>
                <a:ext cx="3054314" cy="1409232"/>
              </a:xfrm>
              <a:prstGeom prst="rect">
                <a:avLst/>
              </a:prstGeom>
              <a:blipFill rotWithShape="0">
                <a:blip r:embed="rId9" cstate="print"/>
                <a:stretch>
                  <a:fillRect l="-1198" t="-1299" b="-34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60" name="Текстовое поле 15"/>
              <p:cNvSpPr txBox="1"/>
              <p:nvPr/>
            </p:nvSpPr>
            <p:spPr>
              <a:xfrm>
                <a:off x="4469031" y="6254469"/>
                <a:ext cx="3677604" cy="307777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ru-RU" altLang="en-US" sz="1400" dirty="0" smtClean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en-US" alt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𝑙𝑜𝑠𝑠</m:t>
                    </m:r>
                    <m:r>
                      <a:rPr lang="en-US" alt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 – </m:t>
                    </m:r>
                  </m:oMath>
                </a14:m>
                <a:r>
                  <a:rPr lang="ru-RU" altLang="en-US" sz="1400" dirty="0" smtClean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основная функция потерь</a:t>
                </a:r>
                <a:endParaRPr lang="ru-RU" altLang="en-US" sz="14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0" name="Текстовое поле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9031" y="6254469"/>
                <a:ext cx="3677604" cy="307777"/>
              </a:xfrm>
              <a:prstGeom prst="rect">
                <a:avLst/>
              </a:prstGeom>
              <a:blipFill rotWithShape="0">
                <a:blip r:embed="rId10" cstate="print"/>
                <a:stretch>
                  <a:fillRect l="-498" t="-6000" b="-18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Текстовое поле 15"/>
          <p:cNvSpPr txBox="1"/>
          <p:nvPr/>
        </p:nvSpPr>
        <p:spPr>
          <a:xfrm>
            <a:off x="3318404" y="2190388"/>
            <a:ext cx="502731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altLang="en-US" sz="1400" dirty="0" smtClean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(5)</a:t>
            </a:r>
            <a:endParaRPr lang="ru-RU" altLang="en-US" sz="1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Текстовое поле 15"/>
          <p:cNvSpPr txBox="1"/>
          <p:nvPr/>
        </p:nvSpPr>
        <p:spPr>
          <a:xfrm>
            <a:off x="7726184" y="2152998"/>
            <a:ext cx="502731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altLang="en-US" sz="1400" dirty="0" smtClean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(6)</a:t>
            </a:r>
            <a:endParaRPr lang="ru-RU" altLang="en-US" sz="1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Текстовое поле 15"/>
          <p:cNvSpPr txBox="1"/>
          <p:nvPr/>
        </p:nvSpPr>
        <p:spPr>
          <a:xfrm>
            <a:off x="11057442" y="2209240"/>
            <a:ext cx="502731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altLang="en-US" sz="1400" dirty="0" smtClean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(7)</a:t>
            </a:r>
            <a:endParaRPr lang="ru-RU" altLang="en-US" sz="1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Текстовое поле 15"/>
          <p:cNvSpPr txBox="1"/>
          <p:nvPr/>
        </p:nvSpPr>
        <p:spPr>
          <a:xfrm>
            <a:off x="7186613" y="5732559"/>
            <a:ext cx="502731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altLang="en-US" sz="1600" dirty="0" smtClean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(8)</a:t>
            </a:r>
            <a:endParaRPr lang="ru-RU" altLang="en-US" sz="16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2"/>
          <p:cNvSpPr>
            <a:spLocks noGrp="1"/>
          </p:cNvSpPr>
          <p:nvPr/>
        </p:nvSpPr>
        <p:spPr>
          <a:xfrm>
            <a:off x="4208411" y="5875657"/>
            <a:ext cx="4946650" cy="48069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Обучение нейронной сети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YOLOv3</a:t>
            </a:r>
          </a:p>
        </p:txBody>
      </p:sp>
      <p:sp>
        <p:nvSpPr>
          <p:cNvPr id="7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11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92325" y="314325"/>
            <a:ext cx="9262110" cy="661670"/>
          </a:xfrm>
          <a:ln>
            <a:noFill/>
          </a:ln>
        </p:spPr>
        <p:txBody>
          <a:bodyPr>
            <a:norm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обучения нейронной сети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YOLOv3</a:t>
            </a: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41190" y="1039775"/>
            <a:ext cx="5732708" cy="4640764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76929" y="1039775"/>
            <a:ext cx="5756264" cy="464076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6191" y="107896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</a:t>
            </a:r>
            <a:endParaRPr lang="ru-RU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421837" y="1740814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2</a:t>
            </a:r>
            <a:endParaRPr lang="ru-RU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421837" y="240266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3</a:t>
            </a:r>
            <a:endParaRPr lang="ru-RU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2233219" y="3051454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4</a:t>
            </a:r>
            <a:endParaRPr lang="ru-RU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2246282" y="367847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5</a:t>
            </a:r>
            <a:endParaRPr lang="ru-RU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4225581" y="4357109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6</a:t>
            </a:r>
            <a:endParaRPr lang="ru-RU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4190504" y="5018824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7</a:t>
            </a:r>
            <a:endParaRPr lang="ru-RU" sz="1600" dirty="0"/>
          </a:p>
        </p:txBody>
      </p:sp>
      <p:sp>
        <p:nvSpPr>
          <p:cNvPr id="23" name="TextBox 22"/>
          <p:cNvSpPr txBox="1"/>
          <p:nvPr/>
        </p:nvSpPr>
        <p:spPr>
          <a:xfrm>
            <a:off x="10195064" y="1623249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8</a:t>
            </a:r>
            <a:endParaRPr lang="ru-RU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10198475" y="227322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9</a:t>
            </a:r>
            <a:endParaRPr lang="ru-RU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10195064" y="2949034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10</a:t>
            </a:r>
            <a:endParaRPr lang="ru-RU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8231281" y="3597822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11</a:t>
            </a:r>
            <a:endParaRPr lang="ru-RU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6293624" y="4769126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13</a:t>
            </a:r>
            <a:endParaRPr lang="ru-RU" sz="1600" dirty="0"/>
          </a:p>
        </p:txBody>
      </p:sp>
      <p:sp>
        <p:nvSpPr>
          <p:cNvPr id="29" name="TextBox 28"/>
          <p:cNvSpPr txBox="1"/>
          <p:nvPr/>
        </p:nvSpPr>
        <p:spPr>
          <a:xfrm>
            <a:off x="6289633" y="5302798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14</a:t>
            </a:r>
            <a:endParaRPr lang="ru-RU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Замещающее содержимое 33">
            <a:hlinkClick r:id="" action="ppaction://ole?verb=0"/>
          </p:cNvPr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xmlns="" val="1497772600"/>
              </p:ext>
            </p:extLst>
          </p:nvPr>
        </p:nvGraphicFramePr>
        <p:xfrm>
          <a:off x="2432466" y="2219315"/>
          <a:ext cx="1432699" cy="424463"/>
        </p:xfrm>
        <a:graphic>
          <a:graphicData uri="http://schemas.openxmlformats.org/presentationml/2006/ole">
            <p:oleObj spid="_x0000_s3269" name="Уравнение" r:id="rId3" imgW="685800" imgH="203040" progId="">
              <p:embed/>
            </p:oleObj>
          </a:graphicData>
        </a:graphic>
      </p:graphicFrame>
      <p:sp>
        <p:nvSpPr>
          <p:cNvPr id="28" name="Заголовок 1"/>
          <p:cNvSpPr>
            <a:spLocks noGrp="1"/>
          </p:cNvSpPr>
          <p:nvPr/>
        </p:nvSpPr>
        <p:spPr>
          <a:xfrm>
            <a:off x="2092325" y="314325"/>
            <a:ext cx="926211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Результаты обучения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Текстовое поле 17"/>
          <p:cNvSpPr txBox="1"/>
          <p:nvPr/>
        </p:nvSpPr>
        <p:spPr>
          <a:xfrm>
            <a:off x="830884" y="1854375"/>
            <a:ext cx="458533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altLang="ru-RU" sz="2000" dirty="0" smtClean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  <a:sym typeface="+mn-ea"/>
              </a:rPr>
              <a:t>Итоговое значение функции потерь</a:t>
            </a:r>
            <a:r>
              <a:rPr lang="en-US" altLang="ru-RU" sz="2000" dirty="0" smtClean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  <a:sym typeface="+mn-ea"/>
              </a:rPr>
              <a:t>:</a:t>
            </a:r>
          </a:p>
        </p:txBody>
      </p:sp>
      <p:sp>
        <p:nvSpPr>
          <p:cNvPr id="19" name="Текстовое поле 18"/>
          <p:cNvSpPr txBox="1"/>
          <p:nvPr/>
        </p:nvSpPr>
        <p:spPr>
          <a:xfrm>
            <a:off x="6253682" y="270171"/>
            <a:ext cx="5197908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altLang="ru-RU" sz="2000" dirty="0" smtClean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  <a:sym typeface="+mn-ea"/>
              </a:rPr>
              <a:t>Метрика </a:t>
            </a:r>
            <a:r>
              <a:rPr lang="en-US" altLang="ru-RU" sz="2000" dirty="0" smtClean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  <a:sym typeface="+mn-ea"/>
              </a:rPr>
              <a:t>mAP:</a:t>
            </a:r>
          </a:p>
        </p:txBody>
      </p:sp>
      <p:graphicFrame>
        <p:nvGraphicFramePr>
          <p:cNvPr id="20" name="Объект 19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24951450"/>
              </p:ext>
            </p:extLst>
          </p:nvPr>
        </p:nvGraphicFramePr>
        <p:xfrm>
          <a:off x="10239172" y="2370123"/>
          <a:ext cx="1378271" cy="368119"/>
        </p:xfrm>
        <a:graphic>
          <a:graphicData uri="http://schemas.openxmlformats.org/presentationml/2006/ole">
            <p:oleObj spid="_x0000_s3270" r:id="rId4" imgW="761760" imgH="203040" progId="">
              <p:embed/>
            </p:oleObj>
          </a:graphicData>
        </a:graphic>
      </p:graphicFrame>
      <p:sp>
        <p:nvSpPr>
          <p:cNvPr id="22" name="Объект 2"/>
          <p:cNvSpPr>
            <a:spLocks noGrp="1"/>
          </p:cNvSpPr>
          <p:nvPr/>
        </p:nvSpPr>
        <p:spPr>
          <a:xfrm>
            <a:off x="304151" y="5834056"/>
            <a:ext cx="5638800" cy="5854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Изменение значения функции потерь во время обучения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12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Рисунок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08536" y="2783365"/>
            <a:ext cx="5230030" cy="29954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Рисунок 11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201526" y="2783365"/>
            <a:ext cx="5250064" cy="299691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13" name="Объект 2"/>
          <p:cNvSpPr>
            <a:spLocks noGrp="1"/>
          </p:cNvSpPr>
          <p:nvPr/>
        </p:nvSpPr>
        <p:spPr>
          <a:xfrm>
            <a:off x="6007158" y="5834056"/>
            <a:ext cx="5638800" cy="5854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Изменение значения метрики точности во время обучения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2" name="TextBox 1"/>
              <p:cNvSpPr txBox="1"/>
              <p:nvPr/>
            </p:nvSpPr>
            <p:spPr>
              <a:xfrm>
                <a:off x="7575884" y="590870"/>
                <a:ext cx="2359812" cy="83420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𝑚𝐴𝑃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nary>
                            <m:naryPr>
                              <m:limLoc m:val="undOvr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𝑑𝑟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5884" y="590870"/>
                <a:ext cx="2359812" cy="834203"/>
              </a:xfrm>
              <a:prstGeom prst="rect">
                <a:avLst/>
              </a:prstGeom>
              <a:blipFill rotWithShape="0">
                <a:blip r:embed="rId7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14" name="Текстовое поле 18"/>
              <p:cNvSpPr txBox="1"/>
              <p:nvPr/>
            </p:nvSpPr>
            <p:spPr>
              <a:xfrm>
                <a:off x="6253682" y="1413760"/>
                <a:ext cx="5197908" cy="1015663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ru-RU" altLang="ru-RU" sz="20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где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ru-RU" altLang="ru-RU" sz="20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– метрика точности (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𝑟𝑒𝑐𝑖𝑠𝑖𝑜𝑛</m:t>
                    </m:r>
                  </m:oMath>
                </a14:m>
                <a:r>
                  <a:rPr lang="ru-RU" altLang="ru-RU" sz="20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)</a:t>
                </a:r>
                <a:r>
                  <a:rPr lang="en-US" altLang="ru-RU" sz="20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;</a:t>
                </a:r>
              </a:p>
              <a:p>
                <a:pPr algn="just"/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altLang="ru-RU" sz="20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– </a:t>
                </a:r>
                <a:r>
                  <a:rPr lang="ru-RU" altLang="ru-RU" sz="20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метрика полноты</a:t>
                </a:r>
                <a:r>
                  <a:rPr lang="en-US" altLang="ru-RU" sz="20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(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𝑒𝑐𝑎𝑙𝑙</m:t>
                    </m:r>
                  </m:oMath>
                </a14:m>
                <a:r>
                  <a:rPr lang="en-US" altLang="ru-RU" sz="20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);</a:t>
                </a:r>
              </a:p>
              <a:p>
                <a:pPr algn="just"/>
                <a:r>
                  <a:rPr lang="en-US" altLang="ru-RU" sz="200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</a:t>
                </a:r>
                <a:r>
                  <a:rPr lang="en-US" altLang="ru-RU" sz="20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     N – </a:t>
                </a:r>
                <a:r>
                  <a:rPr lang="ru-RU" altLang="ru-RU" sz="20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количество классов</a:t>
                </a:r>
                <a:r>
                  <a:rPr lang="en-US" altLang="ru-RU" sz="200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.</a:t>
                </a:r>
                <a:endParaRPr lang="en-US" altLang="ru-RU" sz="2000" dirty="0" smtClean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  <a:sym typeface="+mn-ea"/>
                </a:endParaRPr>
              </a:p>
            </p:txBody>
          </p:sp>
        </mc:Choice>
        <mc:Fallback>
          <p:sp>
            <p:nvSpPr>
              <p:cNvPr id="14" name="Текстовое поле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3682" y="1413760"/>
                <a:ext cx="5197908" cy="1015663"/>
              </a:xfrm>
              <a:prstGeom prst="rect">
                <a:avLst/>
              </a:prstGeom>
              <a:blipFill rotWithShape="0">
                <a:blip r:embed="rId8" cstate="print"/>
                <a:stretch>
                  <a:fillRect l="-1290" t="-3593" b="-958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Текстовое поле 17"/>
          <p:cNvSpPr txBox="1"/>
          <p:nvPr/>
        </p:nvSpPr>
        <p:spPr>
          <a:xfrm>
            <a:off x="5738567" y="2354128"/>
            <a:ext cx="498644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altLang="ru-RU" sz="2000" dirty="0" smtClean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  <a:sym typeface="+mn-ea"/>
              </a:rPr>
              <a:t>Средняя точность на тестовой выборке</a:t>
            </a:r>
            <a:r>
              <a:rPr lang="en-US" altLang="ru-RU" sz="2000" dirty="0" smtClean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  <a:sym typeface="+mn-ea"/>
              </a:rPr>
              <a:t>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/>
        </p:nvSpPr>
        <p:spPr>
          <a:xfrm>
            <a:off x="2092325" y="96282"/>
            <a:ext cx="926211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Точность обнаружения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491688899"/>
              </p:ext>
            </p:extLst>
          </p:nvPr>
        </p:nvGraphicFramePr>
        <p:xfrm>
          <a:off x="2186776" y="1324024"/>
          <a:ext cx="5336278" cy="5397453"/>
        </p:xfrm>
        <a:graphic>
          <a:graphicData uri="http://schemas.openxmlformats.org/drawingml/2006/table">
            <a:tbl>
              <a:tblPr/>
              <a:tblGrid>
                <a:gridCol w="1933098"/>
                <a:gridCol w="1736317"/>
                <a:gridCol w="1666863"/>
              </a:tblGrid>
              <a:tr h="70600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Класс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75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Легковой</a:t>
                      </a:r>
                      <a:r>
                        <a:rPr lang="ru-RU" sz="18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автомобиль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75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Малый автобус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</a:t>
                      </a:r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</a:t>
                      </a:r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8428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Средний</a:t>
                      </a:r>
                      <a:r>
                        <a:rPr lang="ru-RU" sz="1800" baseline="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автобус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80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0.79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80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75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Автобус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0.89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0.79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8428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Малый</a:t>
                      </a:r>
                      <a:r>
                        <a:rPr lang="ru-RU" sz="1800" baseline="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грузовик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8428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Средний</a:t>
                      </a:r>
                      <a:r>
                        <a:rPr lang="ru-RU" sz="1800" baseline="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грузовик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80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0.79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80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75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Грузовик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75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Троллейбус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0.71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8428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Спец. Транспорт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</a:t>
                      </a:r>
                      <a:r>
                        <a:rPr lang="ru-RU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</a:t>
                      </a:r>
                      <a:r>
                        <a:rPr lang="ru-RU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r>
                        <a:rPr lang="en-US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75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Трамвай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75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Автопоезд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</a:t>
                      </a:r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</a:t>
                      </a: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15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Объект 2"/>
          <p:cNvSpPr>
            <a:spLocks noGrp="1"/>
          </p:cNvSpPr>
          <p:nvPr/>
        </p:nvSpPr>
        <p:spPr>
          <a:xfrm>
            <a:off x="2092325" y="757952"/>
            <a:ext cx="5428937" cy="5854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Таблица 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Значение метрик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recall</a:t>
            </a:r>
            <a:b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для каждого класса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 тестовом видео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11" name="TextBox 10"/>
              <p:cNvSpPr txBox="1"/>
              <p:nvPr/>
            </p:nvSpPr>
            <p:spPr>
              <a:xfrm>
                <a:off x="8103704" y="1517374"/>
                <a:ext cx="3597966" cy="5651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𝑝𝑟𝑒𝑐𝑖𝑠𝑖𝑜𝑛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с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с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𝐹𝑃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с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3704" y="1517374"/>
                <a:ext cx="3597966" cy="565155"/>
              </a:xfrm>
              <a:prstGeom prst="rect">
                <a:avLst/>
              </a:prstGeom>
              <a:blipFill rotWithShape="0">
                <a:blip r:embed="rId2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12" name="TextBox 11"/>
              <p:cNvSpPr txBox="1"/>
              <p:nvPr/>
            </p:nvSpPr>
            <p:spPr>
              <a:xfrm>
                <a:off x="8299809" y="2480332"/>
                <a:ext cx="3054626" cy="5651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𝑟𝑒𝑐𝑎𝑙𝑙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с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с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𝐹𝑁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с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9809" y="2480332"/>
                <a:ext cx="3054626" cy="565155"/>
              </a:xfrm>
              <a:prstGeom prst="rect">
                <a:avLst/>
              </a:prstGeom>
              <a:blipFill rotWithShape="0">
                <a:blip r:embed="rId3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15" name="Текстовое поле 17"/>
              <p:cNvSpPr txBox="1"/>
              <p:nvPr/>
            </p:nvSpPr>
            <p:spPr>
              <a:xfrm>
                <a:off x="8223220" y="3282146"/>
                <a:ext cx="3358934" cy="2092881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just" defTabSz="432000"/>
                <a:r>
                  <a:rPr lang="ru-RU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где</a:t>
                </a:r>
                <a:r>
                  <a:rPr lang="ru-RU" altLang="ru-RU" sz="160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	</a:t>
                </a:r>
                <a:endParaRPr lang="en-US" altLang="ru-RU" sz="1600" dirty="0" smtClean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  <a:sym typeface="+mn-ea"/>
                </a:endParaRPr>
              </a:p>
              <a:p>
                <a:pPr algn="just" defTabSz="432000"/>
                <a:r>
                  <a:rPr lang="en-US" altLang="ru-RU" sz="160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	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𝑇𝑃</m:t>
                    </m:r>
                  </m:oMath>
                </a14:m>
                <a:r>
                  <a:rPr lang="en-US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– </a:t>
                </a:r>
                <a:r>
                  <a:rPr lang="ru-RU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количество верно</a:t>
                </a:r>
                <a:r>
                  <a:rPr lang="en-US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</a:t>
                </a:r>
                <a:r>
                  <a:rPr lang="ru-RU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положительных результатов</a:t>
                </a:r>
                <a:r>
                  <a:rPr lang="en-US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;</a:t>
                </a:r>
                <a:endParaRPr lang="ru-RU" altLang="ru-RU" sz="1600" dirty="0" smtClean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  <a:sym typeface="+mn-ea"/>
                </a:endParaRPr>
              </a:p>
              <a:p>
                <a:pPr algn="just" defTabSz="432000"/>
                <a:r>
                  <a:rPr lang="ru-RU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	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𝐹𝑃</m:t>
                    </m:r>
                  </m:oMath>
                </a14:m>
                <a:r>
                  <a:rPr lang="en-US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– </a:t>
                </a:r>
                <a:r>
                  <a:rPr lang="ru-RU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количество ложно</a:t>
                </a:r>
                <a:r>
                  <a:rPr lang="en-US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</a:t>
                </a:r>
                <a:r>
                  <a:rPr lang="ru-RU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положительных результатов</a:t>
                </a:r>
                <a:r>
                  <a:rPr lang="en-US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;</a:t>
                </a:r>
                <a:endParaRPr lang="ru-RU" altLang="ru-RU" sz="1600" dirty="0" smtClean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  <a:sym typeface="+mn-ea"/>
                </a:endParaRPr>
              </a:p>
              <a:p>
                <a:pPr algn="just" defTabSz="432000"/>
                <a:r>
                  <a:rPr lang="ru-RU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	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𝐹𝑁</m:t>
                    </m:r>
                  </m:oMath>
                </a14:m>
                <a:r>
                  <a:rPr lang="en-US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– </a:t>
                </a:r>
                <a:r>
                  <a:rPr lang="ru-RU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количество ложно</a:t>
                </a:r>
                <a:r>
                  <a:rPr lang="en-US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</a:t>
                </a:r>
                <a:r>
                  <a:rPr lang="ru-RU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отрицательных результатов</a:t>
                </a:r>
                <a:r>
                  <a:rPr lang="en-US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;</a:t>
                </a:r>
                <a:endParaRPr lang="ru-RU" altLang="ru-RU" sz="1600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  <a:sym typeface="+mn-ea"/>
                </a:endParaRPr>
              </a:p>
              <a:p>
                <a:pPr algn="just" defTabSz="432000"/>
                <a:r>
                  <a:rPr lang="ru-RU" altLang="ru-RU" sz="160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	</a:t>
                </a:r>
                <a:r>
                  <a:rPr lang="en-US" altLang="ru-RU" sz="160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c – </a:t>
                </a:r>
                <a:r>
                  <a:rPr lang="ru-RU" altLang="ru-RU" sz="160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исследуемый </a:t>
                </a:r>
                <a:r>
                  <a:rPr lang="ru-RU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класс</a:t>
                </a:r>
                <a:r>
                  <a:rPr lang="en-US" altLang="ru-RU" sz="16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.</a:t>
                </a:r>
                <a:endParaRPr lang="ru-RU" altLang="ru-RU" sz="1600" dirty="0" smtClean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  <a:sym typeface="+mn-ea"/>
                </a:endParaRPr>
              </a:p>
            </p:txBody>
          </p:sp>
        </mc:Choice>
        <mc:Fallback>
          <p:sp>
            <p:nvSpPr>
              <p:cNvPr id="15" name="Текстовое поле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3220" y="3282146"/>
                <a:ext cx="3358934" cy="2092881"/>
              </a:xfrm>
              <a:prstGeom prst="rect">
                <a:avLst/>
              </a:prstGeom>
              <a:blipFill rotWithShape="0">
                <a:blip r:embed="rId4" cstate="print"/>
                <a:stretch>
                  <a:fillRect l="-1089" t="-872" r="-907" b="-11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ru-RU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xmlns="" val="404825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2"/>
          <p:cNvSpPr>
            <a:spLocks noGrp="1"/>
          </p:cNvSpPr>
          <p:nvPr/>
        </p:nvSpPr>
        <p:spPr>
          <a:xfrm>
            <a:off x="6483126" y="4819555"/>
            <a:ext cx="4460830" cy="48069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Контрольные линии подсчета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Объект 2"/>
          <p:cNvSpPr>
            <a:spLocks noGrp="1"/>
          </p:cNvSpPr>
          <p:nvPr/>
        </p:nvSpPr>
        <p:spPr>
          <a:xfrm>
            <a:off x="723361" y="4819555"/>
            <a:ext cx="5017934" cy="48069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Изображение с наложенной маской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14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1497" y="1793915"/>
            <a:ext cx="5321662" cy="294790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Заголовок 1"/>
          <p:cNvSpPr txBox="1">
            <a:spLocks/>
          </p:cNvSpPr>
          <p:nvPr/>
        </p:nvSpPr>
        <p:spPr>
          <a:xfrm>
            <a:off x="2092325" y="314325"/>
            <a:ext cx="926211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Подсчет транспортных средств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86500" y="1793915"/>
            <a:ext cx="5236973" cy="29479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9694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Заголовок 1"/>
          <p:cNvSpPr>
            <a:spLocks noGrp="1"/>
          </p:cNvSpPr>
          <p:nvPr/>
        </p:nvSpPr>
        <p:spPr>
          <a:xfrm>
            <a:off x="2092325" y="314325"/>
            <a:ext cx="926211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Результаты тестирования подсчета ТС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Объект 2"/>
          <p:cNvSpPr>
            <a:spLocks noGrp="1"/>
          </p:cNvSpPr>
          <p:nvPr/>
        </p:nvSpPr>
        <p:spPr>
          <a:xfrm>
            <a:off x="2697049" y="5874482"/>
            <a:ext cx="5638800" cy="5854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17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Сравнение результата подсчета ТС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13" name="Текстовое поле 17"/>
              <p:cNvSpPr txBox="1"/>
              <p:nvPr/>
            </p:nvSpPr>
            <p:spPr>
              <a:xfrm>
                <a:off x="9013002" y="1628763"/>
                <a:ext cx="3178998" cy="147732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ru-RU" altLang="ru-RU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Ошибка подсчета</a:t>
                </a:r>
                <a:r>
                  <a:rPr lang="en-US" altLang="ru-RU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  <a:sym typeface="+mn-ea"/>
                        </a:rPr>
                        <m:t>𝑒</m:t>
                      </m:r>
                      <m:r>
                        <a:rPr lang="en-US" alt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  <a:sym typeface="+mn-ea"/>
                        </a:rPr>
                        <m:t>≤0.08</m:t>
                      </m:r>
                      <m:r>
                        <a:rPr lang="en-US" alt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  <a:sym typeface="+mn-ea"/>
                        </a:rPr>
                        <m:t>𝐶</m:t>
                      </m:r>
                      <m:r>
                        <a:rPr lang="en-US" altLang="ru-RU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  <a:sym typeface="+mn-ea"/>
                        </a:rPr>
                        <m:t>,</m:t>
                      </m:r>
                    </m:oMath>
                  </m:oMathPara>
                </a14:m>
                <a:endParaRPr lang="en-US" altLang="ru-RU" dirty="0" smtClean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  <a:sym typeface="+mn-ea"/>
                </a:endParaRPr>
              </a:p>
              <a:p>
                <a:r>
                  <a:rPr lang="ru-RU" altLang="ru-RU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где </a:t>
                </a:r>
              </a:p>
              <a:p>
                <a:r>
                  <a:rPr lang="ru-RU" altLang="ru-RU" b="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+mn-ea"/>
                      </a:rPr>
                      <m:t>𝑒</m:t>
                    </m:r>
                  </m:oMath>
                </a14:m>
                <a:r>
                  <a:rPr lang="en-US" altLang="ru-RU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– </a:t>
                </a:r>
                <a:r>
                  <a:rPr lang="ru-RU" altLang="ru-RU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ошибка в единицах ТС</a:t>
                </a:r>
                <a:r>
                  <a:rPr lang="en-US" altLang="ru-RU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;</a:t>
                </a:r>
                <a:endParaRPr lang="ru-RU" altLang="ru-RU" dirty="0" smtClean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  <a:sym typeface="+mn-ea"/>
                </a:endParaRPr>
              </a:p>
              <a:p>
                <a:r>
                  <a:rPr lang="ru-RU" altLang="ru-RU" b="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+mn-ea"/>
                      </a:rPr>
                      <m:t>𝐶</m:t>
                    </m:r>
                  </m:oMath>
                </a14:m>
                <a:r>
                  <a:rPr lang="ru-RU" altLang="ru-RU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– реальное количество ТС</a:t>
                </a:r>
                <a:r>
                  <a:rPr lang="en-US" altLang="ru-RU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+mn-ea"/>
                  </a:rPr>
                  <a:t>.</a:t>
                </a:r>
                <a:endParaRPr lang="en-US" altLang="ru-RU" dirty="0" smtClean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  <a:sym typeface="+mn-ea"/>
                </a:endParaRPr>
              </a:p>
            </p:txBody>
          </p:sp>
        </mc:Choice>
        <mc:Fallback>
          <p:sp>
            <p:nvSpPr>
              <p:cNvPr id="13" name="Текстовое поле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3002" y="1628763"/>
                <a:ext cx="3178998" cy="1477328"/>
              </a:xfrm>
              <a:prstGeom prst="rect">
                <a:avLst/>
              </a:prstGeom>
              <a:blipFill rotWithShape="0">
                <a:blip r:embed="rId2" cstate="print"/>
                <a:stretch>
                  <a:fillRect l="-1727" t="-2058" b="-53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36056" y="1054159"/>
            <a:ext cx="6697010" cy="48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291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Замещающее содержимое 3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532890" y="3649980"/>
            <a:ext cx="4876800" cy="2438400"/>
          </a:xfrm>
          <a:prstGeom prst="rect">
            <a:avLst/>
          </a:prstGeom>
        </p:spPr>
      </p:pic>
      <p:pic>
        <p:nvPicPr>
          <p:cNvPr id="6" name="Замещающее содержимое 5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6408420" y="3649980"/>
            <a:ext cx="4876800" cy="2438400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32890" y="1317625"/>
            <a:ext cx="4876165" cy="2438400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409055" y="1317625"/>
            <a:ext cx="4876165" cy="2438400"/>
          </a:xfrm>
          <a:prstGeom prst="rect">
            <a:avLst/>
          </a:prstGeom>
        </p:spPr>
      </p:pic>
      <p:sp>
        <p:nvSpPr>
          <p:cNvPr id="22" name="Объект 2"/>
          <p:cNvSpPr>
            <a:spLocks noGrp="1"/>
          </p:cNvSpPr>
          <p:nvPr/>
        </p:nvSpPr>
        <p:spPr>
          <a:xfrm>
            <a:off x="2397760" y="6199505"/>
            <a:ext cx="7648575" cy="5854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Пример работы программы в режиме реального времени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Заголовок 1"/>
          <p:cNvSpPr>
            <a:spLocks noGrp="1"/>
          </p:cNvSpPr>
          <p:nvPr/>
        </p:nvSpPr>
        <p:spPr>
          <a:xfrm>
            <a:off x="2092325" y="314325"/>
            <a:ext cx="926211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Пример работы программы</a:t>
            </a:r>
            <a:endParaRPr lang="ru-RU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16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Заголовок 1"/>
          <p:cNvSpPr>
            <a:spLocks noGrp="1"/>
          </p:cNvSpPr>
          <p:nvPr/>
        </p:nvSpPr>
        <p:spPr>
          <a:xfrm>
            <a:off x="2092325" y="314325"/>
            <a:ext cx="926211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Проект «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AIMS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»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6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17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Объект 2"/>
          <p:cNvSpPr>
            <a:spLocks noGrp="1"/>
          </p:cNvSpPr>
          <p:nvPr/>
        </p:nvSpPr>
        <p:spPr>
          <a:xfrm>
            <a:off x="3888256" y="5969545"/>
            <a:ext cx="4706489" cy="38680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Архитектура системы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AIMS</a:t>
            </a:r>
            <a:endParaRPr lang="en-US" altLang="ru-RU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385415" y="1385185"/>
            <a:ext cx="7712173" cy="44225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/>
        </p:nvSpPr>
        <p:spPr>
          <a:xfrm>
            <a:off x="2092325" y="314325"/>
            <a:ext cx="926211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Проект «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AIMS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»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78268" y="975995"/>
            <a:ext cx="9463904" cy="5325348"/>
          </a:xfrm>
          <a:prstGeom prst="rect">
            <a:avLst/>
          </a:prstGeom>
        </p:spPr>
      </p:pic>
      <p:sp>
        <p:nvSpPr>
          <p:cNvPr id="10" name="Объект 2"/>
          <p:cNvSpPr>
            <a:spLocks noGrp="1"/>
          </p:cNvSpPr>
          <p:nvPr/>
        </p:nvSpPr>
        <p:spPr>
          <a:xfrm>
            <a:off x="3614786" y="6301343"/>
            <a:ext cx="4990867" cy="49466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Пример работы системы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сайт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aims.susu.ru)</a:t>
            </a:r>
            <a:endParaRPr lang="en-US" altLang="ru-RU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8166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Заголовок 1"/>
          <p:cNvSpPr>
            <a:spLocks noGrp="1"/>
          </p:cNvSpPr>
          <p:nvPr/>
        </p:nvSpPr>
        <p:spPr>
          <a:xfrm>
            <a:off x="2092325" y="314325"/>
            <a:ext cx="926211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Заключение</a:t>
            </a:r>
          </a:p>
        </p:txBody>
      </p:sp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092325" y="1876363"/>
            <a:ext cx="9214485" cy="4017502"/>
          </a:xfrm>
        </p:spPr>
        <p:txBody>
          <a:bodyPr>
            <a:normAutofit/>
          </a:bodyPr>
          <a:lstStyle/>
          <a:p>
            <a:pPr marL="0" lvl="1" indent="450000" algn="just">
              <a:buFont typeface="+mj-lt"/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результате работы был сделан анализ существующих решений,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подготовлены исходные данные, обучена нейронная сеть и разработаны необходимые программные модули для подсчета транспортных средств. Система мониторинга способна классифицировать транспортные средства по 11 категориям и вести их подсчет по всем направлениям дорожного узла. Работа системы была успешно протестирована в режиме реального времени. Цель работы достигнута.</a:t>
            </a:r>
          </a:p>
          <a:p>
            <a:pPr marL="0" lvl="1" indent="450000" algn="just">
              <a:buFont typeface="+mj-lt"/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Также были сделаны выводы по дальнейшему улучшению функционала системы и поставлена цель ее разработки для одновременного мониторинга нескольких дорожных узлов.</a:t>
            </a:r>
          </a:p>
        </p:txBody>
      </p:sp>
      <p:sp>
        <p:nvSpPr>
          <p:cNvPr id="5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9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2"/>
          <p:cNvSpPr>
            <a:spLocks noGrp="1"/>
          </p:cNvSpPr>
          <p:nvPr/>
        </p:nvSpPr>
        <p:spPr>
          <a:xfrm>
            <a:off x="1141391" y="4978400"/>
            <a:ext cx="4222663" cy="37719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Пробки в Челябинске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Объект 2"/>
          <p:cNvSpPr>
            <a:spLocks noGrp="1"/>
          </p:cNvSpPr>
          <p:nvPr/>
        </p:nvSpPr>
        <p:spPr>
          <a:xfrm>
            <a:off x="5650230" y="4978400"/>
            <a:ext cx="6541770" cy="37719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ru-RU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Компоненты ИТС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Заголовок 1"/>
          <p:cNvSpPr>
            <a:spLocks noGrp="1"/>
          </p:cNvSpPr>
          <p:nvPr>
            <p:ph type="title"/>
          </p:nvPr>
        </p:nvSpPr>
        <p:spPr>
          <a:xfrm>
            <a:off x="2100329" y="339371"/>
            <a:ext cx="9253471" cy="690940"/>
          </a:xfrm>
          <a:ln>
            <a:noFill/>
          </a:ln>
        </p:spPr>
        <p:txBody>
          <a:bodyPr>
            <a:norm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88685" y="1832719"/>
            <a:ext cx="5626559" cy="2947245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62646" y="1905487"/>
            <a:ext cx="4380155" cy="2874477"/>
          </a:xfrm>
          <a:prstGeom prst="rect">
            <a:avLst/>
          </a:prstGeom>
        </p:spPr>
      </p:pic>
      <p:sp>
        <p:nvSpPr>
          <p:cNvPr id="9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95507A94-E44D-48A5-B569-C8EE60D89B8B}" type="slidenum">
              <a:rPr lang="ru-RU" sz="24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pPr/>
              <a:t>2</a:t>
            </a:fld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Заголовок 1"/>
          <p:cNvSpPr>
            <a:spLocks noGrp="1"/>
          </p:cNvSpPr>
          <p:nvPr/>
        </p:nvSpPr>
        <p:spPr>
          <a:xfrm>
            <a:off x="4328160" y="2670810"/>
            <a:ext cx="4593590" cy="661670"/>
          </a:xfrm>
          <a:prstGeom prst="rect">
            <a:avLst/>
          </a:prstGeom>
          <a:noFill/>
          <a:ln w="1905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Спасибо за внимание!</a:t>
            </a:r>
          </a:p>
        </p:txBody>
      </p:sp>
      <p:sp>
        <p:nvSpPr>
          <p:cNvPr id="5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20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27614" y="1680755"/>
            <a:ext cx="5867400" cy="2895600"/>
          </a:xfrm>
          <a:prstGeom prst="rect">
            <a:avLst/>
          </a:prstGeom>
        </p:spPr>
      </p:pic>
      <p:sp>
        <p:nvSpPr>
          <p:cNvPr id="5" name="Объект 2"/>
          <p:cNvSpPr>
            <a:spLocks noGrp="1"/>
          </p:cNvSpPr>
          <p:nvPr/>
        </p:nvSpPr>
        <p:spPr>
          <a:xfrm>
            <a:off x="3665880" y="4717299"/>
            <a:ext cx="4990867" cy="49466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ru-RU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Пример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PR-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кривой</a:t>
            </a:r>
            <a:endParaRPr lang="en-US" altLang="ru-RU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/>
          <p:cNvSpPr>
            <a:spLocks noGrp="1"/>
          </p:cNvSpPr>
          <p:nvPr/>
        </p:nvSpPr>
        <p:spPr>
          <a:xfrm>
            <a:off x="2092325" y="314325"/>
            <a:ext cx="926211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PR-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кривая</a:t>
            </a:r>
          </a:p>
        </p:txBody>
      </p:sp>
    </p:spTree>
    <p:extLst>
      <p:ext uri="{BB962C8B-B14F-4D97-AF65-F5344CB8AC3E}">
        <p14:creationId xmlns:p14="http://schemas.microsoft.com/office/powerpoint/2010/main" xmlns="" val="418147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2430" y="314325"/>
            <a:ext cx="4073694" cy="57615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4932" y="268880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</a:t>
            </a:r>
            <a:endParaRPr lang="ru-RU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534932" y="652879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2</a:t>
            </a:r>
            <a:endParaRPr lang="ru-RU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2058932" y="1218115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3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2058932" y="1634400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4</a:t>
            </a:r>
            <a:endParaRPr lang="ru-RU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2058932" y="208243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5</a:t>
            </a:r>
            <a:endParaRPr lang="ru-RU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3326029" y="2563589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6</a:t>
            </a:r>
            <a:endParaRPr lang="ru-RU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1770070" y="319510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7</a:t>
            </a:r>
            <a:endParaRPr lang="ru-RU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640832" y="364780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8</a:t>
            </a:r>
            <a:endParaRPr lang="ru-RU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3326029" y="421051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9</a:t>
            </a:r>
            <a:endParaRPr lang="ru-RU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2058932" y="4650278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10</a:t>
            </a:r>
            <a:endParaRPr lang="ru-RU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2058932" y="5255433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11</a:t>
            </a:r>
            <a:endParaRPr lang="ru-RU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2058932" y="5776193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12</a:t>
            </a:r>
            <a:endParaRPr lang="ru-RU" sz="1600" dirty="0"/>
          </a:p>
        </p:txBody>
      </p:sp>
      <p:sp>
        <p:nvSpPr>
          <p:cNvPr id="17" name="Заголовок 1"/>
          <p:cNvSpPr>
            <a:spLocks noGrp="1"/>
          </p:cNvSpPr>
          <p:nvPr/>
        </p:nvSpPr>
        <p:spPr>
          <a:xfrm>
            <a:off x="2092325" y="314325"/>
            <a:ext cx="926211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Алгоритм подсчета</a:t>
            </a:r>
            <a:endParaRPr lang="ru-RU" sz="2800" dirty="0" smtClean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23376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923241" y="1664933"/>
            <a:ext cx="9301769" cy="1061829"/>
          </a:xfrm>
          <a:prstGeom prst="rect">
            <a:avLst/>
          </a:prstGeom>
          <a:ln w="19050">
            <a:noFill/>
          </a:ln>
        </p:spPr>
        <p:txBody>
          <a:bodyPr wrap="square">
            <a:spAutoFit/>
          </a:bodyPr>
          <a:lstStyle/>
          <a:p>
            <a:pPr indent="450000" algn="just"/>
            <a:r>
              <a:rPr lang="ru-RU" sz="2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</a:t>
            </a: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данной работы является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системы 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сбора данных о структуре транспортного потока, направлениях движения и </a:t>
            </a: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количестве 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транспортных средств в режиме реального времени. </a:t>
            </a:r>
          </a:p>
        </p:txBody>
      </p:sp>
      <p:sp>
        <p:nvSpPr>
          <p:cNvPr id="9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Объект 2"/>
          <p:cNvSpPr>
            <a:spLocks noGrp="1"/>
          </p:cNvSpPr>
          <p:nvPr>
            <p:ph idx="1"/>
          </p:nvPr>
        </p:nvSpPr>
        <p:spPr>
          <a:xfrm>
            <a:off x="1947389" y="2990496"/>
            <a:ext cx="9253471" cy="3365856"/>
          </a:xfrm>
        </p:spPr>
        <p:txBody>
          <a:bodyPr>
            <a:normAutofit/>
          </a:bodyPr>
          <a:lstStyle/>
          <a:p>
            <a:pPr marL="0" lvl="1" indent="0" algn="just">
              <a:buNone/>
            </a:pPr>
            <a:r>
              <a:rPr lang="ru-RU" sz="2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</a:p>
          <a:p>
            <a:pPr marL="0" lvl="1" indent="450000" algn="just">
              <a:buFont typeface="+mj-lt"/>
              <a:buAutoNum type="arabicPeriod"/>
            </a:pP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Исследовать 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существующие в мире подходы для </a:t>
            </a: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мониторинга дорожного движения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450000" algn="just">
              <a:buFont typeface="+mj-lt"/>
              <a:buAutoNum type="arabicPeriod"/>
            </a:pP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Выбрать 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подход к решению задачи мониторинга </a:t>
            </a: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дорожного движения.</a:t>
            </a: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450000" algn="just">
              <a:buFont typeface="+mj-lt"/>
              <a:buAutoNum type="arabicPeriod"/>
            </a:pP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Проанализировать 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подготовить исходные данные для обучения нейронной </a:t>
            </a: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сети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450000" algn="just">
              <a:buFont typeface="+mj-lt"/>
              <a:buAutoNum type="arabicPeriod"/>
            </a:pP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подходящую модель нейронной </a:t>
            </a: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сети.</a:t>
            </a:r>
            <a:endParaRPr lang="ru-RU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450000" algn="just">
              <a:buFont typeface="+mj-lt"/>
              <a:buAutoNum type="arabicPeriod"/>
            </a:pP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Обучить 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НС и разработать необходимые программные </a:t>
            </a: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модули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1" indent="450000" algn="just">
              <a:buFont typeface="+mj-lt"/>
              <a:buAutoNum type="arabicPeriod"/>
            </a:pPr>
            <a:r>
              <a:rPr lang="ru-RU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Протестировать 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работу системы в режиме реального времени.</a:t>
            </a:r>
          </a:p>
          <a:p>
            <a:pPr marL="0" algn="just"/>
            <a:endParaRPr lang="ru-RU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Заголовок 1"/>
          <p:cNvSpPr txBox="1">
            <a:spLocks/>
          </p:cNvSpPr>
          <p:nvPr/>
        </p:nvSpPr>
        <p:spPr>
          <a:xfrm>
            <a:off x="2177131" y="139934"/>
            <a:ext cx="9253471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 работы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19361" y="1689221"/>
            <a:ext cx="2749043" cy="1833590"/>
          </a:xfrm>
          <a:prstGeom prst="rect">
            <a:avLst/>
          </a:prstGeom>
        </p:spPr>
      </p:pic>
      <p:pic>
        <p:nvPicPr>
          <p:cNvPr id="22" name="Рисунок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242559" y="1610644"/>
            <a:ext cx="2749043" cy="183359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77131" y="139934"/>
            <a:ext cx="9253471" cy="1325563"/>
          </a:xfrm>
          <a:ln>
            <a:noFill/>
          </a:ln>
        </p:spPr>
        <p:txBody>
          <a:bodyPr>
            <a:norm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 обнаружения объектов на </a:t>
            </a: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изображении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8" name="Объект 7"/>
              <p:cNvSpPr>
                <a:spLocks noGrp="1"/>
              </p:cNvSpPr>
              <p:nvPr>
                <p:ph idx="1"/>
              </p:nvPr>
            </p:nvSpPr>
            <p:spPr>
              <a:xfrm>
                <a:off x="1570576" y="1308309"/>
                <a:ext cx="6468933" cy="5557234"/>
              </a:xfrm>
            </p:spPr>
            <p:txBody>
              <a:bodyPr>
                <a:noAutofit/>
              </a:bodyPr>
              <a:lstStyle/>
              <a:p>
                <a:pPr marL="0" indent="450000" algn="just">
                  <a:lnSpc>
                    <a:spcPct val="100000"/>
                  </a:lnSpc>
                  <a:buNone/>
                </a:pPr>
                <a14:m>
                  <m:oMath xmlns:m="http://schemas.openxmlformats.org/officeDocument/2006/math">
                    <m:r>
                      <a:rPr lang="ru-RU" sz="180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ru-RU" sz="180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{</m:t>
                        </m:r>
                        <m:sSub>
                          <m:sSubPr>
                            <m:ctrlPr>
                              <a:rPr lang="ru-RU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ru-RU" sz="1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}</m:t>
                        </m:r>
                      </m:e>
                      <m:sub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ru-RU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множество матриц (набор </a:t>
                </a:r>
                <a:r>
                  <a:rPr lang="ru-RU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некоторых</a:t>
                </a:r>
                <a:r>
                  <a:rPr 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изображений</a:t>
                </a:r>
                <a:r>
                  <a:rPr lang="ru-RU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),</a:t>
                </a:r>
                <a14:m>
                  <m:oMath xmlns:m="http://schemas.openxmlformats.org/officeDocument/2006/math">
                    <m:r>
                      <a:rPr lang="ru-RU" sz="1800" i="1">
                        <a:latin typeface="Cambria Math" panose="02040503050406030204" pitchFamily="18" charset="0"/>
                      </a:rPr>
                      <m:t>𝑌</m:t>
                    </m:r>
                    <m:r>
                      <a:rPr lang="ru-RU" sz="18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{</m:t>
                        </m:r>
                        <m:sSub>
                          <m:sSubPr>
                            <m:ctrlPr>
                              <a:rPr lang="ru-RU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8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ru-RU" sz="1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}</m:t>
                        </m:r>
                      </m:e>
                      <m:sub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ru-RU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множество элементов </a:t>
                </a:r>
                <a:r>
                  <a:rPr lang="ru-RU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(класс объекта и набор </a:t>
                </a:r>
                <a:r>
                  <a:rPr lang="ru-RU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пар координат, соответствующих  верхнему левому и нижнему правому углам объекта) таких, что</a:t>
                </a:r>
                <a:r>
                  <a:rPr lang="ru-RU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endParaRPr lang="ru-RU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 algn="ctr">
                  <a:lnSpc>
                    <a:spcPct val="100000"/>
                  </a:lnSpc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18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{</m:t>
                        </m:r>
                        <m:sSub>
                          <m:sSubPr>
                            <m:ctrlPr>
                              <a:rPr lang="ru-RU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8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1800" i="1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}</m:t>
                        </m:r>
                      </m:e>
                      <m:sub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ru-RU" sz="18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ru-RU" sz="18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ru-RU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ru-RU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ru-RU" sz="18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ru-RU" sz="1800" i="1">
                                <a:latin typeface="Cambria Math" panose="02040503050406030204" pitchFamily="18" charset="0"/>
                              </a:rPr>
                              <m:t>;</m:t>
                            </m:r>
                            <m:sSub>
                              <m:sSubPr>
                                <m:ctrlPr>
                                  <a:rPr lang="ru-RU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18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ru-RU" sz="18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ru-RU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8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1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lang="ru-RU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800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ru-RU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acc>
                          <m:accPr>
                            <m:chr m:val="̅"/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1,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acc>
                      </m:e>
                    </m:d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ru-RU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ru-RU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 algn="ctr">
                  <a:lnSpc>
                    <a:spcPct val="100000"/>
                  </a:lnSpc>
                  <a:buNone/>
                </a:pPr>
                <a14:m>
                  <m:oMath xmlns:m="http://schemas.openxmlformats.org/officeDocument/2006/math">
                    <m:r>
                      <a:rPr lang="ru-RU" sz="18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ru-RU" sz="1800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ru-RU" sz="18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ru-RU" sz="1800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ru-RU" sz="18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r>
                  <a:rPr lang="ru-RU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endParaRPr lang="ru-RU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450000" algn="just">
                  <a:lnSpc>
                    <a:spcPct val="100000"/>
                  </a:lnSpc>
                  <a:buNone/>
                </a:pPr>
                <a14:m>
                  <m:oMath xmlns:m="http://schemas.openxmlformats.org/officeDocument/2006/math">
                    <m:r>
                      <a:rPr lang="ru-RU" sz="180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ru-RU" sz="1800">
                        <a:latin typeface="Cambria Math" panose="02040503050406030204" pitchFamily="18" charset="0"/>
                      </a:rPr>
                      <m:t>;</m:t>
                    </m:r>
                    <m:sSubSup>
                      <m:sSubSup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ru-RU" sz="18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 </a:t>
                </a:r>
                <a:r>
                  <a:rPr lang="ru-RU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пары обучающей выборки</a:t>
                </a:r>
                <a:r>
                  <a:rPr lang="ru-RU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ru-RU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для которых выполняется равенство:</a:t>
                </a:r>
                <a:r>
                  <a:rPr lang="ru-RU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</a:p>
              <a:p>
                <a:pPr marL="0" indent="0" algn="ctr">
                  <a:lnSpc>
                    <a:spcPct val="100000"/>
                  </a:lnSpc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ru-RU" sz="1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18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ru-RU" sz="1800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ru-RU" sz="18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ru-RU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450000" algn="just">
                  <a:lnSpc>
                    <a:spcPct val="100000"/>
                  </a:lnSpc>
                  <a:buNone/>
                </a:pPr>
                <a:r>
                  <a:rPr lang="ru-RU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Необходимо </a:t>
                </a:r>
                <a:r>
                  <a:rPr lang="ru-RU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построить алгоритм А, позволяющий восстановить функциональную зависимость между изображениями и координатами объектов на изображениях:</a:t>
                </a:r>
              </a:p>
              <a:p>
                <a:pPr marL="0" indent="0" algn="ctr">
                  <a:lnSpc>
                    <a:spcPct val="100000"/>
                  </a:lnSpc>
                  <a:buNone/>
                </a:pPr>
                <a14:m>
                  <m:oMath xmlns:m="http://schemas.openxmlformats.org/officeDocument/2006/math">
                    <m:r>
                      <a:rPr lang="ru-RU" sz="18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ru-RU" sz="1800" i="1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ru-RU" sz="1800" i="1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ru-RU" sz="1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ru-RU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ru-RU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8" name="Объект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70576" y="1308309"/>
                <a:ext cx="6468933" cy="5557234"/>
              </a:xfrm>
              <a:blipFill rotWithShape="0">
                <a:blip r:embed="rId4" cstate="print"/>
                <a:stretch>
                  <a:fillRect l="-848" t="-659" r="-7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133001" y="1507839"/>
            <a:ext cx="2749043" cy="183359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xmlns="" Requires="a14">
          <p:sp>
            <p:nvSpPr>
              <p:cNvPr id="17" name="TextBox 16"/>
              <p:cNvSpPr txBox="1"/>
              <p:nvPr/>
            </p:nvSpPr>
            <p:spPr>
              <a:xfrm>
                <a:off x="9503626" y="4191122"/>
                <a:ext cx="24288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3626" y="4191122"/>
                <a:ext cx="242887" cy="276999"/>
              </a:xfrm>
              <a:prstGeom prst="rect">
                <a:avLst/>
              </a:prstGeom>
              <a:blipFill rotWithShape="0">
                <a:blip r:embed="rId6" cstate="print"/>
                <a:stretch>
                  <a:fillRect l="-22500" r="-5000" b="-1555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18" name="Прямоугольник 17"/>
              <p:cNvSpPr/>
              <p:nvPr/>
            </p:nvSpPr>
            <p:spPr>
              <a:xfrm>
                <a:off x="10915768" y="5419867"/>
                <a:ext cx="43287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18" name="Прямоугольник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5768" y="5419867"/>
                <a:ext cx="432875" cy="369332"/>
              </a:xfrm>
              <a:prstGeom prst="rect">
                <a:avLst/>
              </a:prstGeom>
              <a:blipFill rotWithShape="0">
                <a:blip r:embed="rId7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Прямая со стрелкой 23"/>
          <p:cNvCxnSpPr/>
          <p:nvPr/>
        </p:nvCxnSpPr>
        <p:spPr>
          <a:xfrm flipH="1">
            <a:off x="10400495" y="3630723"/>
            <a:ext cx="1140" cy="605430"/>
          </a:xfrm>
          <a:prstGeom prst="straightConnector1">
            <a:avLst/>
          </a:prstGeom>
          <a:ln w="381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25" name="Прямоугольник 24"/>
              <p:cNvSpPr/>
              <p:nvPr/>
            </p:nvSpPr>
            <p:spPr>
              <a:xfrm>
                <a:off x="9999288" y="3696653"/>
                <a:ext cx="38568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25" name="Прямоугольник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99288" y="3696653"/>
                <a:ext cx="385683" cy="369332"/>
              </a:xfrm>
              <a:prstGeom prst="rect">
                <a:avLst/>
              </a:prstGeom>
              <a:blipFill rotWithShape="0">
                <a:blip r:embed="rId8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27" name="Прямоугольник 26"/>
              <p:cNvSpPr/>
              <p:nvPr/>
            </p:nvSpPr>
            <p:spPr>
              <a:xfrm>
                <a:off x="8150951" y="2121257"/>
                <a:ext cx="1054205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ru-RU" sz="3200" dirty="0"/>
              </a:p>
            </p:txBody>
          </p:sp>
        </mc:Choice>
        <mc:Fallback>
          <p:sp>
            <p:nvSpPr>
              <p:cNvPr id="27" name="Прямоугольник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0951" y="2121257"/>
                <a:ext cx="1054205" cy="584775"/>
              </a:xfrm>
              <a:prstGeom prst="rect">
                <a:avLst/>
              </a:prstGeom>
              <a:blipFill rotWithShape="0">
                <a:blip r:embed="rId9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28" name="Прямоугольник 27"/>
              <p:cNvSpPr/>
              <p:nvPr/>
            </p:nvSpPr>
            <p:spPr>
              <a:xfrm>
                <a:off x="8150949" y="4536181"/>
                <a:ext cx="1062634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ru-RU" sz="3200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ru-RU" sz="3200" dirty="0"/>
              </a:p>
            </p:txBody>
          </p:sp>
        </mc:Choice>
        <mc:Fallback>
          <p:sp>
            <p:nvSpPr>
              <p:cNvPr id="28" name="Прямоугольник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0949" y="4536181"/>
                <a:ext cx="1062634" cy="584775"/>
              </a:xfrm>
              <a:prstGeom prst="rect">
                <a:avLst/>
              </a:prstGeom>
              <a:blipFill rotWithShape="0">
                <a:blip r:embed="rId10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9" name="Рисунок 28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0697751" y="4320660"/>
            <a:ext cx="695934" cy="633797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0386343" y="4399237"/>
            <a:ext cx="876300" cy="695325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0228238" y="4444333"/>
            <a:ext cx="958672" cy="693776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0092646" y="4505408"/>
            <a:ext cx="922061" cy="873531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9793459" y="4540195"/>
            <a:ext cx="1122309" cy="933509"/>
          </a:xfrm>
          <a:prstGeom prst="rect">
            <a:avLst/>
          </a:prstGeom>
        </p:spPr>
      </p:pic>
      <p:sp>
        <p:nvSpPr>
          <p:cNvPr id="34" name="Овал 33"/>
          <p:cNvSpPr/>
          <p:nvPr/>
        </p:nvSpPr>
        <p:spPr>
          <a:xfrm>
            <a:off x="9746513" y="4492196"/>
            <a:ext cx="128537" cy="125562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/>
          <p:cNvSpPr/>
          <p:nvPr/>
        </p:nvSpPr>
        <p:spPr>
          <a:xfrm>
            <a:off x="10834177" y="5380166"/>
            <a:ext cx="128537" cy="125562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Прямоугольник 39"/>
          <p:cNvSpPr/>
          <p:nvPr/>
        </p:nvSpPr>
        <p:spPr>
          <a:xfrm>
            <a:off x="8150950" y="1300766"/>
            <a:ext cx="3955191" cy="4488433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Объект 2"/>
          <p:cNvSpPr>
            <a:spLocks noGrp="1"/>
          </p:cNvSpPr>
          <p:nvPr/>
        </p:nvSpPr>
        <p:spPr>
          <a:xfrm>
            <a:off x="8017213" y="5877707"/>
            <a:ext cx="4222663" cy="37719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Задача обнаружения объектов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42" name="TextBox 41"/>
              <p:cNvSpPr txBox="1"/>
              <p:nvPr/>
            </p:nvSpPr>
            <p:spPr>
              <a:xfrm>
                <a:off x="11498038" y="4320660"/>
                <a:ext cx="2260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98038" y="4320660"/>
                <a:ext cx="226023" cy="276999"/>
              </a:xfrm>
              <a:prstGeom prst="rect">
                <a:avLst/>
              </a:prstGeom>
              <a:blipFill rotWithShape="0">
                <a:blip r:embed="rId16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Прямоугольник 3"/>
          <p:cNvSpPr/>
          <p:nvPr/>
        </p:nvSpPr>
        <p:spPr>
          <a:xfrm>
            <a:off x="7642201" y="2521366"/>
            <a:ext cx="453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7642201" y="2972097"/>
            <a:ext cx="453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7637716" y="4088615"/>
            <a:ext cx="453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7609012" y="5443035"/>
            <a:ext cx="453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00329" y="339370"/>
            <a:ext cx="9253471" cy="1325563"/>
          </a:xfrm>
          <a:ln>
            <a:noFill/>
          </a:ln>
        </p:spPr>
        <p:txBody>
          <a:bodyPr>
            <a:norm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Существующие решения в области мониторинга дорожного движения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01861" y="1664932"/>
            <a:ext cx="2226973" cy="472961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</a:t>
            </a:r>
            <a:r>
              <a:rPr lang="en-US" sz="2400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Sensys</a:t>
            </a:r>
            <a:endParaRPr lang="ru-RU" sz="2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sun9-13.userapi.com/c858136/v858136341/1f37a1/ujmoyUvvnPI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harpenSoften amount="5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92036" y="2567556"/>
            <a:ext cx="6111452" cy="35370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Объект 2"/>
          <p:cNvSpPr txBox="1"/>
          <p:nvPr/>
        </p:nvSpPr>
        <p:spPr>
          <a:xfrm>
            <a:off x="9201955" y="2266682"/>
            <a:ext cx="2601532" cy="601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Объект 2"/>
          <p:cNvSpPr txBox="1"/>
          <p:nvPr/>
        </p:nvSpPr>
        <p:spPr>
          <a:xfrm>
            <a:off x="1836203" y="2782939"/>
            <a:ext cx="3979144" cy="286732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Комплект оборудования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типа датчиков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контроллер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типа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ретрансляторов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точка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доступа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лок защиты от короткого замыкания.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Объект 2"/>
          <p:cNvSpPr>
            <a:spLocks noGrp="1"/>
          </p:cNvSpPr>
          <p:nvPr/>
        </p:nvSpPr>
        <p:spPr>
          <a:xfrm>
            <a:off x="5476875" y="6104255"/>
            <a:ext cx="654177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С</a:t>
            </a:r>
            <a:r>
              <a:rPr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истема определения интенсивности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дорожного </a:t>
            </a:r>
            <a:r>
              <a:rPr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потока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Sensys</a:t>
            </a:r>
          </a:p>
        </p:txBody>
      </p:sp>
      <p:sp>
        <p:nvSpPr>
          <p:cNvPr id="10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00329" y="339370"/>
            <a:ext cx="9253471" cy="1325563"/>
          </a:xfrm>
          <a:ln>
            <a:noFill/>
          </a:ln>
        </p:spPr>
        <p:txBody>
          <a:bodyPr>
            <a:norm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Существующие решения в области мониторинга дорожного движения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715385" y="1664970"/>
            <a:ext cx="5627370" cy="480695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Программное обеспечение «</a:t>
            </a:r>
            <a:r>
              <a:rPr lang="en-US" sz="2400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TrafficData</a:t>
            </a:r>
            <a:r>
              <a:rPr lang="ru-RU" sz="2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</p:txBody>
      </p:sp>
      <p:sp>
        <p:nvSpPr>
          <p:cNvPr id="9" name="Объект 2"/>
          <p:cNvSpPr txBox="1"/>
          <p:nvPr/>
        </p:nvSpPr>
        <p:spPr>
          <a:xfrm>
            <a:off x="7360652" y="2438765"/>
            <a:ext cx="4365937" cy="362718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Достоинства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гибкость в выборе ракурса камеры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большое количество вариантов агрегации данных для выгрузки статистики в формате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*.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xls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Недостатки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обработка только в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оффлайн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режиме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низкая точность в определении некоторых классов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14.png"/>
          <p:cNvPicPr/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888643" y="2438766"/>
            <a:ext cx="6130344" cy="362718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5" name="Объект 2"/>
          <p:cNvSpPr>
            <a:spLocks noGrp="1"/>
          </p:cNvSpPr>
          <p:nvPr/>
        </p:nvSpPr>
        <p:spPr>
          <a:xfrm>
            <a:off x="682625" y="6066155"/>
            <a:ext cx="6541770" cy="661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5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Программное обеспечение 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TrafficData</a:t>
            </a:r>
          </a:p>
        </p:txBody>
      </p:sp>
      <p:sp>
        <p:nvSpPr>
          <p:cNvPr id="10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00580" y="216535"/>
            <a:ext cx="9253220" cy="814070"/>
          </a:xfrm>
          <a:ln>
            <a:noFill/>
          </a:ln>
        </p:spPr>
        <p:txBody>
          <a:bodyPr>
            <a:normAutofit/>
          </a:bodyPr>
          <a:lstStyle/>
          <a:p>
            <a:r>
              <a:rPr lang="ru-RU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Нейросетевые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модели в задачах обнаружения объектов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9224555" y="6351289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7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Объект 2"/>
          <p:cNvSpPr>
            <a:spLocks noGrp="1"/>
          </p:cNvSpPr>
          <p:nvPr/>
        </p:nvSpPr>
        <p:spPr>
          <a:xfrm>
            <a:off x="31654" y="6138841"/>
            <a:ext cx="6541770" cy="4695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6</a:t>
            </a:r>
            <a:r>
              <a:rPr lang="en-US" alt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Сравнение производительности архитектур, </a:t>
            </a:r>
            <a:b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единица измерения – количество обработанных кадров в секунду</a:t>
            </a:r>
            <a:endParaRPr lang="en-US" alt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Объект 2"/>
          <p:cNvSpPr>
            <a:spLocks noGrp="1"/>
          </p:cNvSpPr>
          <p:nvPr/>
        </p:nvSpPr>
        <p:spPr>
          <a:xfrm>
            <a:off x="6519072" y="6246854"/>
            <a:ext cx="5240383" cy="61114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7</a:t>
            </a:r>
            <a:r>
              <a:rPr lang="en-US" alt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Сравнение показателя точности </a:t>
            </a:r>
            <a:r>
              <a:rPr lang="en-US" sz="1600" dirty="0" smtClean="0"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mAP</a:t>
            </a:r>
            <a:endParaRPr lang="en-US" altLang="ru-RU" sz="1600" dirty="0" smtClean="0">
              <a:latin typeface="Cambria Math" panose="020405030504060302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4637" y="2568455"/>
            <a:ext cx="6133981" cy="357038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74652" y="2568455"/>
            <a:ext cx="6110145" cy="3570386"/>
          </a:xfrm>
          <a:prstGeom prst="rect">
            <a:avLst/>
          </a:prstGeom>
        </p:spPr>
      </p:pic>
      <p:sp>
        <p:nvSpPr>
          <p:cNvPr id="8" name="Скругленный прямоугольник 7"/>
          <p:cNvSpPr/>
          <p:nvPr/>
        </p:nvSpPr>
        <p:spPr>
          <a:xfrm>
            <a:off x="2463315" y="1064543"/>
            <a:ext cx="1678449" cy="6439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SSD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5135428" y="1064543"/>
            <a:ext cx="1678449" cy="6439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YOLOv3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1399602" y="1816499"/>
            <a:ext cx="1794360" cy="6439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YOLOv3-tiny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9349607" y="1816499"/>
            <a:ext cx="1678449" cy="6439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FPN FRCN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8" name="Скругленный прямоугольник 17"/>
          <p:cNvSpPr/>
          <p:nvPr/>
        </p:nvSpPr>
        <p:spPr>
          <a:xfrm>
            <a:off x="7861626" y="1064543"/>
            <a:ext cx="2120574" cy="6439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Faster R-CNN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9" name="Скругленный прямоугольник 18"/>
          <p:cNvSpPr/>
          <p:nvPr/>
        </p:nvSpPr>
        <p:spPr>
          <a:xfrm>
            <a:off x="6519072" y="1816499"/>
            <a:ext cx="1678449" cy="6439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R-FCN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20" name="Скругленный прямоугольник 19"/>
          <p:cNvSpPr/>
          <p:nvPr/>
        </p:nvSpPr>
        <p:spPr>
          <a:xfrm>
            <a:off x="3754290" y="1816499"/>
            <a:ext cx="2030500" cy="64394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RetinaNet-50</a:t>
            </a:r>
            <a:endParaRPr lang="ru-RU"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15185" y="304800"/>
            <a:ext cx="9253220" cy="645795"/>
          </a:xfrm>
          <a:ln>
            <a:noFill/>
          </a:ln>
        </p:spPr>
        <p:txBody>
          <a:bodyPr>
            <a:norm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Подготовка данных</a:t>
            </a:r>
          </a:p>
        </p:txBody>
      </p:sp>
      <p:sp>
        <p:nvSpPr>
          <p:cNvPr id="3" name="Объект 2"/>
          <p:cNvSpPr>
            <a:spLocks noGrp="1"/>
          </p:cNvSpPr>
          <p:nvPr/>
        </p:nvSpPr>
        <p:spPr>
          <a:xfrm>
            <a:off x="1531713" y="6219016"/>
            <a:ext cx="3961130" cy="4197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Пример изображения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741795" y="524666"/>
            <a:ext cx="4848225" cy="5467350"/>
          </a:xfrm>
          <a:prstGeom prst="rect">
            <a:avLst/>
          </a:prstGeom>
        </p:spPr>
      </p:pic>
      <p:sp>
        <p:nvSpPr>
          <p:cNvPr id="9" name="Объект 2"/>
          <p:cNvSpPr>
            <a:spLocks noGrp="1"/>
          </p:cNvSpPr>
          <p:nvPr/>
        </p:nvSpPr>
        <p:spPr>
          <a:xfrm>
            <a:off x="6235428" y="5992016"/>
            <a:ext cx="5860957" cy="47323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Классификация транспортных средств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r>
              <a:rPr lang="ru-RU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Рисунок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78796" y="950596"/>
            <a:ext cx="4149272" cy="2504024"/>
          </a:xfrm>
          <a:prstGeom prst="rect">
            <a:avLst/>
          </a:prstGeom>
        </p:spPr>
      </p:pic>
      <p:pic>
        <p:nvPicPr>
          <p:cNvPr id="12" name="Рисунок 11" descr="https://sun9-57.userapi.com/c857016/v857016566/1b3bfd/4rRq5rv53LI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78796" y="3813683"/>
            <a:ext cx="4149272" cy="233280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Объект 2"/>
          <p:cNvSpPr>
            <a:spLocks noGrp="1"/>
          </p:cNvSpPr>
          <p:nvPr/>
        </p:nvSpPr>
        <p:spPr>
          <a:xfrm>
            <a:off x="1531713" y="3424284"/>
            <a:ext cx="3961130" cy="4197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Пример файла с разметкой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321050" y="1741653"/>
            <a:ext cx="6048375" cy="3533775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92325" y="314325"/>
            <a:ext cx="9262110" cy="661670"/>
          </a:xfrm>
          <a:ln>
            <a:noFill/>
          </a:ln>
        </p:spPr>
        <p:txBody>
          <a:bodyPr>
            <a:norm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 нейронной сети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YOLOv3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Прямое соединение 3"/>
          <p:cNvCxnSpPr>
            <a:endCxn id="5" idx="2"/>
          </p:cNvCxnSpPr>
          <p:nvPr/>
        </p:nvCxnSpPr>
        <p:spPr>
          <a:xfrm flipH="1" flipV="1">
            <a:off x="2092960" y="1764665"/>
            <a:ext cx="1336675" cy="5537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Текстовое поле 4"/>
          <p:cNvSpPr txBox="1"/>
          <p:nvPr/>
        </p:nvSpPr>
        <p:spPr>
          <a:xfrm>
            <a:off x="838835" y="1396365"/>
            <a:ext cx="2507615" cy="368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altLang="ru-RU" dirty="0"/>
              <a:t>Исходное изображение</a:t>
            </a:r>
          </a:p>
        </p:txBody>
      </p:sp>
      <p:cxnSp>
        <p:nvCxnSpPr>
          <p:cNvPr id="6" name="Прямое соединение 5"/>
          <p:cNvCxnSpPr>
            <a:stCxn id="7" idx="2"/>
          </p:cNvCxnSpPr>
          <p:nvPr/>
        </p:nvCxnSpPr>
        <p:spPr>
          <a:xfrm flipH="1">
            <a:off x="4222750" y="1344295"/>
            <a:ext cx="635" cy="4718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Текстовое поле 6"/>
          <p:cNvSpPr txBox="1"/>
          <p:nvPr/>
        </p:nvSpPr>
        <p:spPr>
          <a:xfrm>
            <a:off x="3248660" y="975995"/>
            <a:ext cx="1948815" cy="368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altLang="ru-RU" dirty="0"/>
              <a:t>Сверточный слой</a:t>
            </a:r>
          </a:p>
        </p:txBody>
      </p:sp>
      <p:cxnSp>
        <p:nvCxnSpPr>
          <p:cNvPr id="8" name="Прямое соединение 7"/>
          <p:cNvCxnSpPr>
            <a:endCxn id="9" idx="2"/>
          </p:cNvCxnSpPr>
          <p:nvPr/>
        </p:nvCxnSpPr>
        <p:spPr>
          <a:xfrm flipV="1">
            <a:off x="7463155" y="1344295"/>
            <a:ext cx="0" cy="90614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Текстовое поле 8"/>
          <p:cNvSpPr txBox="1"/>
          <p:nvPr/>
        </p:nvSpPr>
        <p:spPr>
          <a:xfrm>
            <a:off x="6308090" y="975995"/>
            <a:ext cx="2310130" cy="368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altLang="ru-RU" dirty="0"/>
              <a:t>Слой маршрутизации</a:t>
            </a:r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9044305" y="975995"/>
            <a:ext cx="231013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altLang="ru-RU"/>
              <a:t>Слой </a:t>
            </a:r>
            <a:r>
              <a:rPr lang="ru-RU" altLang="ru-RU" smtClean="0"/>
              <a:t>повышенной </a:t>
            </a:r>
            <a:r>
              <a:rPr lang="ru-RU" altLang="ru-RU" dirty="0" smtClean="0"/>
              <a:t>дискретизации</a:t>
            </a:r>
            <a:endParaRPr lang="ru-RU" altLang="ru-RU" dirty="0"/>
          </a:p>
        </p:txBody>
      </p:sp>
      <p:cxnSp>
        <p:nvCxnSpPr>
          <p:cNvPr id="13" name="Прямое соединение 12"/>
          <p:cNvCxnSpPr/>
          <p:nvPr/>
        </p:nvCxnSpPr>
        <p:spPr>
          <a:xfrm flipV="1">
            <a:off x="8369935" y="1621155"/>
            <a:ext cx="1829435" cy="4933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Текстовое поле 14"/>
          <p:cNvSpPr txBox="1"/>
          <p:nvPr/>
        </p:nvSpPr>
        <p:spPr>
          <a:xfrm>
            <a:off x="9533890" y="3469640"/>
            <a:ext cx="2310130" cy="368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altLang="ru-RU"/>
              <a:t>Слой обнаружения</a:t>
            </a:r>
          </a:p>
        </p:txBody>
      </p:sp>
      <p:sp>
        <p:nvSpPr>
          <p:cNvPr id="10" name="Объект 2"/>
          <p:cNvSpPr>
            <a:spLocks noGrp="1"/>
          </p:cNvSpPr>
          <p:nvPr/>
        </p:nvSpPr>
        <p:spPr>
          <a:xfrm>
            <a:off x="3866774" y="6297253"/>
            <a:ext cx="5638800" cy="5854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Архитектура нейронной сети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YOLOv3</a:t>
            </a: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97492" y="2041525"/>
            <a:ext cx="2032143" cy="106796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963948" y="3997942"/>
            <a:ext cx="1004804" cy="530994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114327" y="4633954"/>
            <a:ext cx="1208546" cy="641474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406907" y="5173357"/>
            <a:ext cx="1868028" cy="1023793"/>
          </a:xfrm>
          <a:prstGeom prst="rect">
            <a:avLst/>
          </a:prstGeom>
        </p:spPr>
      </p:pic>
      <p:cxnSp>
        <p:nvCxnSpPr>
          <p:cNvPr id="14" name="Прямое соединение 13"/>
          <p:cNvCxnSpPr>
            <a:stCxn id="15" idx="2"/>
          </p:cNvCxnSpPr>
          <p:nvPr/>
        </p:nvCxnSpPr>
        <p:spPr>
          <a:xfrm flipH="1">
            <a:off x="9260840" y="3837940"/>
            <a:ext cx="1428115" cy="5937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Номер слайда 1"/>
          <p:cNvSpPr txBox="1">
            <a:spLocks/>
          </p:cNvSpPr>
          <p:nvPr/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9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base.com-833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powerpointbase.com-833</Template>
  <TotalTime>3375</TotalTime>
  <Words>631</Words>
  <Application>Microsoft Office PowerPoint</Application>
  <PresentationFormat>Произвольный</PresentationFormat>
  <Paragraphs>208</Paragraphs>
  <Slides>22</Slides>
  <Notes>3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4" baseType="lpstr">
      <vt:lpstr>powerpointbase.com-833</vt:lpstr>
      <vt:lpstr>Уравнение</vt:lpstr>
      <vt:lpstr>Мониторинг транспортных средств по всем направлениям дорожного узла в видеопотоке реального времени с помощью нейронной сети YOLOv3</vt:lpstr>
      <vt:lpstr>Проблема</vt:lpstr>
      <vt:lpstr>Слайд 3</vt:lpstr>
      <vt:lpstr>Задача обнаружения объектов на изображении</vt:lpstr>
      <vt:lpstr>Существующие решения в области мониторинга дорожного движения</vt:lpstr>
      <vt:lpstr>Существующие решения в области мониторинга дорожного движения</vt:lpstr>
      <vt:lpstr>Нейросетевые модели в задачах обнаружения объектов</vt:lpstr>
      <vt:lpstr>Подготовка данных</vt:lpstr>
      <vt:lpstr>Архитектура нейронной сети YOLOv3</vt:lpstr>
      <vt:lpstr>Слайд 10</vt:lpstr>
      <vt:lpstr>Алгоритм обучения нейронной сети YOLOv3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  <vt:lpstr>Слайд 21</vt:lpstr>
      <vt:lpstr>Слайд 22</vt:lpstr>
    </vt:vector>
  </TitlesOfParts>
  <Company>SPecialiST RePack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tanya</cp:lastModifiedBy>
  <cp:revision>158</cp:revision>
  <dcterms:created xsi:type="dcterms:W3CDTF">2020-05-27T14:17:00Z</dcterms:created>
  <dcterms:modified xsi:type="dcterms:W3CDTF">2020-06-26T19:06:31Z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1049-10.2.0.7646</vt:lpwstr>
  </property>
</Properties>
</file>